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C2FB7-BFCA-4510-8317-9E7A8A6558D6}" type="doc">
      <dgm:prSet loTypeId="urn:microsoft.com/office/officeart/2005/8/layout/b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0C4C11-7847-4C85-805D-BB16C6BEC8C8}">
      <dgm:prSet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Pon tu despertador al menos una media hora antes del comienzo de tus clases. ¡Levántate de la cama!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BCF6045-D031-494D-9D09-AA1837D4D68C}" type="parTrans" cxnId="{770117CB-AEB5-4FBD-8C2A-C557BEC20354}">
      <dgm:prSet/>
      <dgm:spPr/>
      <dgm:t>
        <a:bodyPr/>
        <a:lstStyle/>
        <a:p>
          <a:endParaRPr lang="en-US"/>
        </a:p>
      </dgm:t>
    </dgm:pt>
    <dgm:pt modelId="{B380AC33-254D-4D6E-85C9-C78459707BA3}" type="sibTrans" cxnId="{770117CB-AEB5-4FBD-8C2A-C557BEC20354}">
      <dgm:prSet/>
      <dgm:spPr/>
      <dgm:t>
        <a:bodyPr/>
        <a:lstStyle/>
        <a:p>
          <a:endParaRPr lang="en-US"/>
        </a:p>
      </dgm:t>
    </dgm:pt>
    <dgm:pt modelId="{C122489F-EE4A-4FDE-9B46-03454B1B0077}">
      <dgm:prSet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Realiza un calendario escolar que puedas colocar en un lugar visible para ti. Anota ahí tus clases semanales, horarios y pruebas.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C6CBD19-489D-4219-94B4-5FD434B727E0}" type="parTrans" cxnId="{5DF5A1BB-7201-449F-95FB-760EA26F47FE}">
      <dgm:prSet/>
      <dgm:spPr/>
      <dgm:t>
        <a:bodyPr/>
        <a:lstStyle/>
        <a:p>
          <a:endParaRPr lang="en-US"/>
        </a:p>
      </dgm:t>
    </dgm:pt>
    <dgm:pt modelId="{0E4E8094-FAA9-4B86-8FDB-AAA8A73A6831}" type="sibTrans" cxnId="{5DF5A1BB-7201-449F-95FB-760EA26F47FE}">
      <dgm:prSet/>
      <dgm:spPr/>
      <dgm:t>
        <a:bodyPr/>
        <a:lstStyle/>
        <a:p>
          <a:endParaRPr lang="en-US"/>
        </a:p>
      </dgm:t>
    </dgm:pt>
    <dgm:pt modelId="{CF1DEE0B-4EF2-48E9-86E7-6270FDD77FE2}">
      <dgm:prSet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Procura haber descansado la noche anterior, al menos 8 horas de sueño reponedor. 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D84535CF-F008-4B10-B10F-C58DBDCB6046}" type="parTrans" cxnId="{F9850755-B3A5-4C32-9046-986FD6362298}">
      <dgm:prSet/>
      <dgm:spPr/>
      <dgm:t>
        <a:bodyPr/>
        <a:lstStyle/>
        <a:p>
          <a:endParaRPr lang="en-US"/>
        </a:p>
      </dgm:t>
    </dgm:pt>
    <dgm:pt modelId="{28F71F6F-E064-4A99-A260-2D777EB05FDC}" type="sibTrans" cxnId="{F9850755-B3A5-4C32-9046-986FD6362298}">
      <dgm:prSet/>
      <dgm:spPr/>
      <dgm:t>
        <a:bodyPr/>
        <a:lstStyle/>
        <a:p>
          <a:endParaRPr lang="en-US"/>
        </a:p>
      </dgm:t>
    </dgm:pt>
    <dgm:pt modelId="{4B242B1F-EAD2-49C8-85CF-CD73E5410E4B}">
      <dgm:prSet custT="1"/>
      <dgm:spPr/>
      <dgm:t>
        <a:bodyPr/>
        <a:lstStyle/>
        <a:p>
          <a:r>
            <a:rPr lang="es-CL" sz="1400" dirty="0">
              <a:solidFill>
                <a:schemeClr val="tx1"/>
              </a:solidFill>
              <a:latin typeface="Comic Sans MS" panose="030F0702030302020204" pitchFamily="66" charset="0"/>
            </a:rPr>
            <a:t>¡</a:t>
          </a:r>
          <a:r>
            <a:rPr lang="es-C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Desayuna! Procura tener un buen desayuno antes de comenzar tu jornada. </a:t>
          </a:r>
          <a:r>
            <a:rPr lang="es-CL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No </a:t>
          </a:r>
          <a:r>
            <a:rPr lang="es-CL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estudies estando hambriento.</a:t>
          </a:r>
          <a:endParaRPr lang="en-US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2372210D-2E7F-4F6F-AC22-F5C0436A489F}" type="parTrans" cxnId="{8E6D41A1-0095-497C-9494-F6C8649E5267}">
      <dgm:prSet/>
      <dgm:spPr/>
      <dgm:t>
        <a:bodyPr/>
        <a:lstStyle/>
        <a:p>
          <a:endParaRPr lang="en-US"/>
        </a:p>
      </dgm:t>
    </dgm:pt>
    <dgm:pt modelId="{740E8489-E659-47E4-A888-9AA1DF2FE197}" type="sibTrans" cxnId="{8E6D41A1-0095-497C-9494-F6C8649E5267}">
      <dgm:prSet/>
      <dgm:spPr/>
      <dgm:t>
        <a:bodyPr/>
        <a:lstStyle/>
        <a:p>
          <a:endParaRPr lang="en-US"/>
        </a:p>
      </dgm:t>
    </dgm:pt>
    <dgm:pt modelId="{785224C8-EB4E-4F71-96FA-7D0E203ED144}" type="pres">
      <dgm:prSet presAssocID="{8B1C2FB7-BFCA-4510-8317-9E7A8A6558D6}" presName="Name0" presStyleCnt="0">
        <dgm:presLayoutVars>
          <dgm:dir/>
          <dgm:resizeHandles/>
        </dgm:presLayoutVars>
      </dgm:prSet>
      <dgm:spPr/>
    </dgm:pt>
    <dgm:pt modelId="{89D0C621-8678-41F8-87FD-7276B9FBD17A}" type="pres">
      <dgm:prSet presAssocID="{250C4C11-7847-4C85-805D-BB16C6BEC8C8}" presName="compNode" presStyleCnt="0"/>
      <dgm:spPr/>
    </dgm:pt>
    <dgm:pt modelId="{04A315BA-AC7F-40C3-B9A0-59B99DCE63FA}" type="pres">
      <dgm:prSet presAssocID="{250C4C11-7847-4C85-805D-BB16C6BEC8C8}" presName="dummyConnPt" presStyleCnt="0"/>
      <dgm:spPr/>
    </dgm:pt>
    <dgm:pt modelId="{322E7C9A-79D9-4E5D-A920-4A16A78FE741}" type="pres">
      <dgm:prSet presAssocID="{250C4C11-7847-4C85-805D-BB16C6BEC8C8}" presName="node" presStyleLbl="node1" presStyleIdx="0" presStyleCnt="4">
        <dgm:presLayoutVars>
          <dgm:bulletEnabled val="1"/>
        </dgm:presLayoutVars>
      </dgm:prSet>
      <dgm:spPr/>
    </dgm:pt>
    <dgm:pt modelId="{C999A14F-2635-44E2-B677-612A4A679427}" type="pres">
      <dgm:prSet presAssocID="{B380AC33-254D-4D6E-85C9-C78459707BA3}" presName="sibTrans" presStyleLbl="bgSibTrans2D1" presStyleIdx="0" presStyleCnt="3"/>
      <dgm:spPr/>
    </dgm:pt>
    <dgm:pt modelId="{35D819D2-6187-4704-ACD1-54404DA4F5DC}" type="pres">
      <dgm:prSet presAssocID="{C122489F-EE4A-4FDE-9B46-03454B1B0077}" presName="compNode" presStyleCnt="0"/>
      <dgm:spPr/>
    </dgm:pt>
    <dgm:pt modelId="{F1621978-1E79-46C4-8407-3CF5FEEA55F9}" type="pres">
      <dgm:prSet presAssocID="{C122489F-EE4A-4FDE-9B46-03454B1B0077}" presName="dummyConnPt" presStyleCnt="0"/>
      <dgm:spPr/>
    </dgm:pt>
    <dgm:pt modelId="{D0F6B5E3-6F6A-48F5-AAED-F9441DA8FA5F}" type="pres">
      <dgm:prSet presAssocID="{C122489F-EE4A-4FDE-9B46-03454B1B0077}" presName="node" presStyleLbl="node1" presStyleIdx="1" presStyleCnt="4">
        <dgm:presLayoutVars>
          <dgm:bulletEnabled val="1"/>
        </dgm:presLayoutVars>
      </dgm:prSet>
      <dgm:spPr/>
    </dgm:pt>
    <dgm:pt modelId="{5019F04A-F7A1-4F09-8E88-7134DD03F201}" type="pres">
      <dgm:prSet presAssocID="{0E4E8094-FAA9-4B86-8FDB-AAA8A73A6831}" presName="sibTrans" presStyleLbl="bgSibTrans2D1" presStyleIdx="1" presStyleCnt="3"/>
      <dgm:spPr/>
    </dgm:pt>
    <dgm:pt modelId="{807206CC-DD01-4C5B-B0C0-B43D3D459724}" type="pres">
      <dgm:prSet presAssocID="{CF1DEE0B-4EF2-48E9-86E7-6270FDD77FE2}" presName="compNode" presStyleCnt="0"/>
      <dgm:spPr/>
    </dgm:pt>
    <dgm:pt modelId="{FCA40354-9566-4829-AFC3-74A20C104D43}" type="pres">
      <dgm:prSet presAssocID="{CF1DEE0B-4EF2-48E9-86E7-6270FDD77FE2}" presName="dummyConnPt" presStyleCnt="0"/>
      <dgm:spPr/>
    </dgm:pt>
    <dgm:pt modelId="{D587E9FC-B94A-472F-A3FD-12F52F3A662A}" type="pres">
      <dgm:prSet presAssocID="{CF1DEE0B-4EF2-48E9-86E7-6270FDD77FE2}" presName="node" presStyleLbl="node1" presStyleIdx="2" presStyleCnt="4">
        <dgm:presLayoutVars>
          <dgm:bulletEnabled val="1"/>
        </dgm:presLayoutVars>
      </dgm:prSet>
      <dgm:spPr/>
    </dgm:pt>
    <dgm:pt modelId="{E210D911-A365-4846-9AC7-E47A4A91B01E}" type="pres">
      <dgm:prSet presAssocID="{28F71F6F-E064-4A99-A260-2D777EB05FDC}" presName="sibTrans" presStyleLbl="bgSibTrans2D1" presStyleIdx="2" presStyleCnt="3"/>
      <dgm:spPr/>
    </dgm:pt>
    <dgm:pt modelId="{80822D2E-2C9C-42C3-A42D-31B07B50FE14}" type="pres">
      <dgm:prSet presAssocID="{4B242B1F-EAD2-49C8-85CF-CD73E5410E4B}" presName="compNode" presStyleCnt="0"/>
      <dgm:spPr/>
    </dgm:pt>
    <dgm:pt modelId="{3FA76756-2FCD-49D5-B92D-791B7A8E36EC}" type="pres">
      <dgm:prSet presAssocID="{4B242B1F-EAD2-49C8-85CF-CD73E5410E4B}" presName="dummyConnPt" presStyleCnt="0"/>
      <dgm:spPr/>
    </dgm:pt>
    <dgm:pt modelId="{273B9CC9-D03E-4760-96A2-EEF387720F23}" type="pres">
      <dgm:prSet presAssocID="{4B242B1F-EAD2-49C8-85CF-CD73E5410E4B}" presName="node" presStyleLbl="node1" presStyleIdx="3" presStyleCnt="4">
        <dgm:presLayoutVars>
          <dgm:bulletEnabled val="1"/>
        </dgm:presLayoutVars>
      </dgm:prSet>
      <dgm:spPr/>
    </dgm:pt>
  </dgm:ptLst>
  <dgm:cxnLst>
    <dgm:cxn modelId="{07B6A212-01A9-4ADE-83F2-23B758EED032}" type="presOf" srcId="{8B1C2FB7-BFCA-4510-8317-9E7A8A6558D6}" destId="{785224C8-EB4E-4F71-96FA-7D0E203ED144}" srcOrd="0" destOrd="0" presId="urn:microsoft.com/office/officeart/2005/8/layout/bProcess4"/>
    <dgm:cxn modelId="{A2C31014-120D-48F6-80C3-BC4C2A83FA8C}" type="presOf" srcId="{250C4C11-7847-4C85-805D-BB16C6BEC8C8}" destId="{322E7C9A-79D9-4E5D-A920-4A16A78FE741}" srcOrd="0" destOrd="0" presId="urn:microsoft.com/office/officeart/2005/8/layout/bProcess4"/>
    <dgm:cxn modelId="{218D1D22-7977-4B43-81F1-4F6E026A13CB}" type="presOf" srcId="{B380AC33-254D-4D6E-85C9-C78459707BA3}" destId="{C999A14F-2635-44E2-B677-612A4A679427}" srcOrd="0" destOrd="0" presId="urn:microsoft.com/office/officeart/2005/8/layout/bProcess4"/>
    <dgm:cxn modelId="{2348BA4F-8B5B-4B30-BEE4-2464FBAA8280}" type="presOf" srcId="{4B242B1F-EAD2-49C8-85CF-CD73E5410E4B}" destId="{273B9CC9-D03E-4760-96A2-EEF387720F23}" srcOrd="0" destOrd="0" presId="urn:microsoft.com/office/officeart/2005/8/layout/bProcess4"/>
    <dgm:cxn modelId="{F9850755-B3A5-4C32-9046-986FD6362298}" srcId="{8B1C2FB7-BFCA-4510-8317-9E7A8A6558D6}" destId="{CF1DEE0B-4EF2-48E9-86E7-6270FDD77FE2}" srcOrd="2" destOrd="0" parTransId="{D84535CF-F008-4B10-B10F-C58DBDCB6046}" sibTransId="{28F71F6F-E064-4A99-A260-2D777EB05FDC}"/>
    <dgm:cxn modelId="{78CFFD78-F92D-4E77-B79C-A4EC18A8EDCA}" type="presOf" srcId="{CF1DEE0B-4EF2-48E9-86E7-6270FDD77FE2}" destId="{D587E9FC-B94A-472F-A3FD-12F52F3A662A}" srcOrd="0" destOrd="0" presId="urn:microsoft.com/office/officeart/2005/8/layout/bProcess4"/>
    <dgm:cxn modelId="{69E43A84-FD61-4D06-B8D3-FBCE4E04570C}" type="presOf" srcId="{28F71F6F-E064-4A99-A260-2D777EB05FDC}" destId="{E210D911-A365-4846-9AC7-E47A4A91B01E}" srcOrd="0" destOrd="0" presId="urn:microsoft.com/office/officeart/2005/8/layout/bProcess4"/>
    <dgm:cxn modelId="{8E6D41A1-0095-497C-9494-F6C8649E5267}" srcId="{8B1C2FB7-BFCA-4510-8317-9E7A8A6558D6}" destId="{4B242B1F-EAD2-49C8-85CF-CD73E5410E4B}" srcOrd="3" destOrd="0" parTransId="{2372210D-2E7F-4F6F-AC22-F5C0436A489F}" sibTransId="{740E8489-E659-47E4-A888-9AA1DF2FE197}"/>
    <dgm:cxn modelId="{5DF5A1BB-7201-449F-95FB-760EA26F47FE}" srcId="{8B1C2FB7-BFCA-4510-8317-9E7A8A6558D6}" destId="{C122489F-EE4A-4FDE-9B46-03454B1B0077}" srcOrd="1" destOrd="0" parTransId="{7C6CBD19-489D-4219-94B4-5FD434B727E0}" sibTransId="{0E4E8094-FAA9-4B86-8FDB-AAA8A73A6831}"/>
    <dgm:cxn modelId="{770117CB-AEB5-4FBD-8C2A-C557BEC20354}" srcId="{8B1C2FB7-BFCA-4510-8317-9E7A8A6558D6}" destId="{250C4C11-7847-4C85-805D-BB16C6BEC8C8}" srcOrd="0" destOrd="0" parTransId="{DBCF6045-D031-494D-9D09-AA1837D4D68C}" sibTransId="{B380AC33-254D-4D6E-85C9-C78459707BA3}"/>
    <dgm:cxn modelId="{6586A4D8-696E-4EF3-95F4-090C63F58857}" type="presOf" srcId="{0E4E8094-FAA9-4B86-8FDB-AAA8A73A6831}" destId="{5019F04A-F7A1-4F09-8E88-7134DD03F201}" srcOrd="0" destOrd="0" presId="urn:microsoft.com/office/officeart/2005/8/layout/bProcess4"/>
    <dgm:cxn modelId="{C7205EFA-61DE-4565-A539-79BAC3EC4B77}" type="presOf" srcId="{C122489F-EE4A-4FDE-9B46-03454B1B0077}" destId="{D0F6B5E3-6F6A-48F5-AAED-F9441DA8FA5F}" srcOrd="0" destOrd="0" presId="urn:microsoft.com/office/officeart/2005/8/layout/bProcess4"/>
    <dgm:cxn modelId="{32216517-A14E-4FE5-9953-D6FD3D45ECF9}" type="presParOf" srcId="{785224C8-EB4E-4F71-96FA-7D0E203ED144}" destId="{89D0C621-8678-41F8-87FD-7276B9FBD17A}" srcOrd="0" destOrd="0" presId="urn:microsoft.com/office/officeart/2005/8/layout/bProcess4"/>
    <dgm:cxn modelId="{389267A7-0A67-4129-B0CF-AFCD211F1668}" type="presParOf" srcId="{89D0C621-8678-41F8-87FD-7276B9FBD17A}" destId="{04A315BA-AC7F-40C3-B9A0-59B99DCE63FA}" srcOrd="0" destOrd="0" presId="urn:microsoft.com/office/officeart/2005/8/layout/bProcess4"/>
    <dgm:cxn modelId="{05CD0407-5B7D-4EF4-9BD0-C9DB4ED5B793}" type="presParOf" srcId="{89D0C621-8678-41F8-87FD-7276B9FBD17A}" destId="{322E7C9A-79D9-4E5D-A920-4A16A78FE741}" srcOrd="1" destOrd="0" presId="urn:microsoft.com/office/officeart/2005/8/layout/bProcess4"/>
    <dgm:cxn modelId="{C7FFFEE4-C9F5-4697-B52B-C06275B5F710}" type="presParOf" srcId="{785224C8-EB4E-4F71-96FA-7D0E203ED144}" destId="{C999A14F-2635-44E2-B677-612A4A679427}" srcOrd="1" destOrd="0" presId="urn:microsoft.com/office/officeart/2005/8/layout/bProcess4"/>
    <dgm:cxn modelId="{6F10A854-6893-4CA2-B92B-9AB78FF2316A}" type="presParOf" srcId="{785224C8-EB4E-4F71-96FA-7D0E203ED144}" destId="{35D819D2-6187-4704-ACD1-54404DA4F5DC}" srcOrd="2" destOrd="0" presId="urn:microsoft.com/office/officeart/2005/8/layout/bProcess4"/>
    <dgm:cxn modelId="{D0950FF2-B0B0-437D-B417-614C3999166E}" type="presParOf" srcId="{35D819D2-6187-4704-ACD1-54404DA4F5DC}" destId="{F1621978-1E79-46C4-8407-3CF5FEEA55F9}" srcOrd="0" destOrd="0" presId="urn:microsoft.com/office/officeart/2005/8/layout/bProcess4"/>
    <dgm:cxn modelId="{D8147F83-9B2D-4A58-99D1-D24A454425B3}" type="presParOf" srcId="{35D819D2-6187-4704-ACD1-54404DA4F5DC}" destId="{D0F6B5E3-6F6A-48F5-AAED-F9441DA8FA5F}" srcOrd="1" destOrd="0" presId="urn:microsoft.com/office/officeart/2005/8/layout/bProcess4"/>
    <dgm:cxn modelId="{47631609-559D-417E-A323-39FE5D613652}" type="presParOf" srcId="{785224C8-EB4E-4F71-96FA-7D0E203ED144}" destId="{5019F04A-F7A1-4F09-8E88-7134DD03F201}" srcOrd="3" destOrd="0" presId="urn:microsoft.com/office/officeart/2005/8/layout/bProcess4"/>
    <dgm:cxn modelId="{0D020668-8C2D-40B0-8B0E-C18DC774ADB9}" type="presParOf" srcId="{785224C8-EB4E-4F71-96FA-7D0E203ED144}" destId="{807206CC-DD01-4C5B-B0C0-B43D3D459724}" srcOrd="4" destOrd="0" presId="urn:microsoft.com/office/officeart/2005/8/layout/bProcess4"/>
    <dgm:cxn modelId="{C0365EEC-6724-4D41-B1D5-3056E65A3949}" type="presParOf" srcId="{807206CC-DD01-4C5B-B0C0-B43D3D459724}" destId="{FCA40354-9566-4829-AFC3-74A20C104D43}" srcOrd="0" destOrd="0" presId="urn:microsoft.com/office/officeart/2005/8/layout/bProcess4"/>
    <dgm:cxn modelId="{E4D70205-F45B-4545-A719-FB72D4B7930F}" type="presParOf" srcId="{807206CC-DD01-4C5B-B0C0-B43D3D459724}" destId="{D587E9FC-B94A-472F-A3FD-12F52F3A662A}" srcOrd="1" destOrd="0" presId="urn:microsoft.com/office/officeart/2005/8/layout/bProcess4"/>
    <dgm:cxn modelId="{C2C8E2B8-50B3-40BC-9250-A75367B9D4EB}" type="presParOf" srcId="{785224C8-EB4E-4F71-96FA-7D0E203ED144}" destId="{E210D911-A365-4846-9AC7-E47A4A91B01E}" srcOrd="5" destOrd="0" presId="urn:microsoft.com/office/officeart/2005/8/layout/bProcess4"/>
    <dgm:cxn modelId="{FAEA1E03-4329-4B71-8B13-B6D2C909BB19}" type="presParOf" srcId="{785224C8-EB4E-4F71-96FA-7D0E203ED144}" destId="{80822D2E-2C9C-42C3-A42D-31B07B50FE14}" srcOrd="6" destOrd="0" presId="urn:microsoft.com/office/officeart/2005/8/layout/bProcess4"/>
    <dgm:cxn modelId="{1295D475-720D-46E7-B0E6-D706E9F8F3DC}" type="presParOf" srcId="{80822D2E-2C9C-42C3-A42D-31B07B50FE14}" destId="{3FA76756-2FCD-49D5-B92D-791B7A8E36EC}" srcOrd="0" destOrd="0" presId="urn:microsoft.com/office/officeart/2005/8/layout/bProcess4"/>
    <dgm:cxn modelId="{BDCA2701-AEA1-41C4-806B-50E7306853D1}" type="presParOf" srcId="{80822D2E-2C9C-42C3-A42D-31B07B50FE14}" destId="{273B9CC9-D03E-4760-96A2-EEF387720F2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9A14F-2635-44E2-B677-612A4A679427}">
      <dsp:nvSpPr>
        <dsp:cNvPr id="0" name=""/>
        <dsp:cNvSpPr/>
      </dsp:nvSpPr>
      <dsp:spPr>
        <a:xfrm rot="5400000">
          <a:off x="-404996" y="1548848"/>
          <a:ext cx="1799758" cy="2178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2E7C9A-79D9-4E5D-A920-4A16A78FE741}">
      <dsp:nvSpPr>
        <dsp:cNvPr id="0" name=""/>
        <dsp:cNvSpPr/>
      </dsp:nvSpPr>
      <dsp:spPr>
        <a:xfrm>
          <a:off x="3114" y="391510"/>
          <a:ext cx="2420255" cy="145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Pon tu despertador al menos una media hora antes del comienzo de tus clases. ¡Levántate de la cama!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5646" y="434042"/>
        <a:ext cx="2335191" cy="1367089"/>
      </dsp:txXfrm>
    </dsp:sp>
    <dsp:sp modelId="{5019F04A-F7A1-4F09-8E88-7134DD03F201}">
      <dsp:nvSpPr>
        <dsp:cNvPr id="0" name=""/>
        <dsp:cNvSpPr/>
      </dsp:nvSpPr>
      <dsp:spPr>
        <a:xfrm>
          <a:off x="502599" y="2456444"/>
          <a:ext cx="3203506" cy="217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F6B5E3-6F6A-48F5-AAED-F9441DA8FA5F}">
      <dsp:nvSpPr>
        <dsp:cNvPr id="0" name=""/>
        <dsp:cNvSpPr/>
      </dsp:nvSpPr>
      <dsp:spPr>
        <a:xfrm>
          <a:off x="3114" y="2206702"/>
          <a:ext cx="2420255" cy="145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Realiza un calendario escolar que puedas colocar en un lugar visible para ti. Anota ahí tus clases semanales, horarios y pruebas.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5646" y="2249234"/>
        <a:ext cx="2335191" cy="1367089"/>
      </dsp:txXfrm>
    </dsp:sp>
    <dsp:sp modelId="{E210D911-A365-4846-9AC7-E47A4A91B01E}">
      <dsp:nvSpPr>
        <dsp:cNvPr id="0" name=""/>
        <dsp:cNvSpPr/>
      </dsp:nvSpPr>
      <dsp:spPr>
        <a:xfrm rot="16200000">
          <a:off x="2813944" y="1548848"/>
          <a:ext cx="1799758" cy="2178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87E9FC-B94A-472F-A3FD-12F52F3A662A}">
      <dsp:nvSpPr>
        <dsp:cNvPr id="0" name=""/>
        <dsp:cNvSpPr/>
      </dsp:nvSpPr>
      <dsp:spPr>
        <a:xfrm>
          <a:off x="3222055" y="2206702"/>
          <a:ext cx="2420255" cy="145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Procura haber descansado la noche anterior, al menos 8 horas de sueño reponedor. 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3264587" y="2249234"/>
        <a:ext cx="2335191" cy="1367089"/>
      </dsp:txXfrm>
    </dsp:sp>
    <dsp:sp modelId="{273B9CC9-D03E-4760-96A2-EEF387720F23}">
      <dsp:nvSpPr>
        <dsp:cNvPr id="0" name=""/>
        <dsp:cNvSpPr/>
      </dsp:nvSpPr>
      <dsp:spPr>
        <a:xfrm>
          <a:off x="3222055" y="391510"/>
          <a:ext cx="2420255" cy="145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tx1"/>
              </a:solidFill>
              <a:latin typeface="Comic Sans MS" panose="030F0702030302020204" pitchFamily="66" charset="0"/>
            </a:rPr>
            <a:t>¡</a:t>
          </a:r>
          <a:r>
            <a:rPr lang="es-C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Desayuna! Procura tener un buen desayuno antes de comenzar tu jornada. </a:t>
          </a:r>
          <a:r>
            <a:rPr lang="es-CL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No </a:t>
          </a:r>
          <a:r>
            <a:rPr lang="es-CL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estudies estando hambriento.</a:t>
          </a:r>
          <a:endParaRPr lang="en-US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3264587" y="434042"/>
        <a:ext cx="2335191" cy="1367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7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2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5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1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flickr.com/photos/david55king/2167939905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>
            <a:extLst>
              <a:ext uri="{FF2B5EF4-FFF2-40B4-BE49-F238E27FC236}">
                <a16:creationId xmlns:a16="http://schemas.microsoft.com/office/drawing/2014/main" id="{3FBA7A25-7201-4D48-86C7-85F23ED57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8" b="1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81B49-7D43-4031-B434-CB918B235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1322616"/>
            <a:ext cx="10905059" cy="2651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CL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y hábitos de estudio eficientes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AAA9E9A-34E1-42E0-8158-AB5386FA7D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50972" y="5019609"/>
            <a:ext cx="5015740" cy="1837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Ps. María Paz Jhonson</a:t>
            </a:r>
          </a:p>
          <a:p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Departamento de Orientación</a:t>
            </a:r>
          </a:p>
          <a:p>
            <a:r>
              <a:rPr lang="es-C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Liceo Comercial Javiera y José Luis Carrera</a:t>
            </a:r>
          </a:p>
          <a:p>
            <a:endParaRPr lang="es-C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CEF99A4-4785-498E-B569-13F992C7E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8" y="173588"/>
            <a:ext cx="3440983" cy="1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81A7B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AAC0D-A54D-46D9-BE04-F9D4AC55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003" y="1864154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900">
                <a:solidFill>
                  <a:srgbClr val="FFFFFF"/>
                </a:solidFill>
              </a:rPr>
              <a:t>Actitud ante la tarea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91120D-8909-43D9-A34A-476B3A1E9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9596" y="3743371"/>
            <a:ext cx="3055712" cy="84504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omic Sans MS" panose="030F0702030302020204" pitchFamily="66" charset="0"/>
              </a:rPr>
              <a:t>(y ante la </a:t>
            </a:r>
            <a:r>
              <a:rPr lang="en-US" sz="16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vida</a:t>
            </a:r>
            <a:r>
              <a:rPr lang="en-US" sz="1600" dirty="0">
                <a:solidFill>
                  <a:srgbClr val="FFFFFF"/>
                </a:solidFill>
                <a:latin typeface="Comic Sans MS" panose="030F0702030302020204" pitchFamily="66" charset="0"/>
              </a:rPr>
              <a:t>...)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8683433-D493-4DBA-9AD6-564A903E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19849" r="-1394" b="13282"/>
          <a:stretch/>
        </p:blipFill>
        <p:spPr>
          <a:xfrm>
            <a:off x="547454" y="1265418"/>
            <a:ext cx="6158917" cy="46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7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6EEEA2-D204-4F56-98AC-24055E2E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s-CL" sz="7200" dirty="0"/>
              <a:t>¿Qué es un hábito?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alimentos, cuarto, camiseta, reloj&#10;&#10;Descripción generada automáticamente">
            <a:extLst>
              <a:ext uri="{FF2B5EF4-FFF2-40B4-BE49-F238E27FC236}">
                <a16:creationId xmlns:a16="http://schemas.microsoft.com/office/drawing/2014/main" id="{BE4A3886-AF83-4717-8B8D-A7D38EDC8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"/>
          <a:stretch/>
        </p:blipFill>
        <p:spPr>
          <a:xfrm>
            <a:off x="572492" y="2089604"/>
            <a:ext cx="3941064" cy="409651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D4639-486A-4B14-A1A3-4CE7451B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096511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latin typeface="Comic Sans MS" panose="030F0702030302020204" pitchFamily="66" charset="0"/>
                <a:cs typeface="Arial" panose="020B0604020202020204" pitchFamily="34" charset="0"/>
              </a:rPr>
              <a:t>Un hábito o “rutina” es una costumbre que se adquiere al repetir una misma tarea o actividad muchas veces. Implica una práctica que, con el tiempo, se desarrolla de manera casi automática, sin necesidad de implicar el razonamiento.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2000" dirty="0">
                <a:latin typeface="Comic Sans MS" panose="030F0702030302020204" pitchFamily="66" charset="0"/>
                <a:cs typeface="Arial" panose="020B0604020202020204" pitchFamily="34" charset="0"/>
              </a:rPr>
              <a:t>Solo algunas tareas o “cosas que hago” son 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SIGNIFICATIVAS</a:t>
            </a:r>
            <a:r>
              <a:rPr lang="es-CL" sz="2000" dirty="0">
                <a:latin typeface="Comic Sans MS" panose="030F0702030302020204" pitchFamily="66" charset="0"/>
                <a:cs typeface="Arial" panose="020B0604020202020204" pitchFamily="34" charset="0"/>
              </a:rPr>
              <a:t> y están presentes en nuestro día, semana, mes y año.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7081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81A7BB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E764A1-7C15-447D-A559-8DC31120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27" y="575408"/>
            <a:ext cx="7624328" cy="2414488"/>
          </a:xfrm>
        </p:spPr>
        <p:txBody>
          <a:bodyPr anchor="t">
            <a:normAutofit/>
          </a:bodyPr>
          <a:lstStyle/>
          <a:p>
            <a:r>
              <a:rPr lang="es-CL" sz="6000" dirty="0">
                <a:solidFill>
                  <a:schemeClr val="bg1"/>
                </a:solidFill>
              </a:rPr>
              <a:t>¿Por qué es importante?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55CE8-E297-4BBE-8F62-045206C57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505372"/>
            <a:ext cx="5903684" cy="529464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Los hábitos y las </a:t>
            </a:r>
            <a:r>
              <a:rPr lang="es-ES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rutinas</a:t>
            </a: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 aportan un mecanismo muy </a:t>
            </a:r>
            <a:r>
              <a:rPr lang="es-ES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importante </a:t>
            </a: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de constancia y regularidad, por eso son fundamentales tanto para la vida personal, familiar y la escolar.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s-CL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2711D93-D634-4A86-8087-CF39B068B702}"/>
              </a:ext>
            </a:extLst>
          </p:cNvPr>
          <p:cNvSpPr/>
          <p:nvPr/>
        </p:nvSpPr>
        <p:spPr>
          <a:xfrm>
            <a:off x="8016924" y="2113999"/>
            <a:ext cx="1411356" cy="13396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D3D104F-DB2C-4D7B-8C54-659AFBD0A582}"/>
              </a:ext>
            </a:extLst>
          </p:cNvPr>
          <p:cNvSpPr/>
          <p:nvPr/>
        </p:nvSpPr>
        <p:spPr>
          <a:xfrm>
            <a:off x="9500333" y="2783837"/>
            <a:ext cx="1411356" cy="133967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9C8775A-B241-4DCA-9B0C-D1734D657F7D}"/>
              </a:ext>
            </a:extLst>
          </p:cNvPr>
          <p:cNvSpPr/>
          <p:nvPr/>
        </p:nvSpPr>
        <p:spPr>
          <a:xfrm>
            <a:off x="6533515" y="2596971"/>
            <a:ext cx="1411356" cy="1339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BEDCC2-DDE3-4EE5-BFE8-38E8D6521D04}"/>
              </a:ext>
            </a:extLst>
          </p:cNvPr>
          <p:cNvSpPr/>
          <p:nvPr/>
        </p:nvSpPr>
        <p:spPr>
          <a:xfrm>
            <a:off x="6337050" y="3981984"/>
            <a:ext cx="1411356" cy="13396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C307298-6D57-4C0E-BE7F-68DD47D63218}"/>
              </a:ext>
            </a:extLst>
          </p:cNvPr>
          <p:cNvSpPr/>
          <p:nvPr/>
        </p:nvSpPr>
        <p:spPr>
          <a:xfrm>
            <a:off x="7772668" y="4803150"/>
            <a:ext cx="1411356" cy="133967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46FD0EC-9C91-48FD-8C60-811A05272026}"/>
              </a:ext>
            </a:extLst>
          </p:cNvPr>
          <p:cNvSpPr/>
          <p:nvPr/>
        </p:nvSpPr>
        <p:spPr>
          <a:xfrm>
            <a:off x="9292116" y="4291928"/>
            <a:ext cx="1411356" cy="13396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19" name="Picture 6" descr="🎮 Mando De Videoconsola Emoji">
            <a:extLst>
              <a:ext uri="{FF2B5EF4-FFF2-40B4-BE49-F238E27FC236}">
                <a16:creationId xmlns:a16="http://schemas.microsoft.com/office/drawing/2014/main" id="{C0745077-D3E6-449A-8930-2D1722A8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11" y="2921001"/>
            <a:ext cx="951800" cy="9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😴 Cara Durmiendo Emoji">
            <a:extLst>
              <a:ext uri="{FF2B5EF4-FFF2-40B4-BE49-F238E27FC236}">
                <a16:creationId xmlns:a16="http://schemas.microsoft.com/office/drawing/2014/main" id="{F2A18C0B-CA93-4FBE-947D-C208DAEE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6" y="2312283"/>
            <a:ext cx="943106" cy="9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📖 Libro Abierto Emoji">
            <a:extLst>
              <a:ext uri="{FF2B5EF4-FFF2-40B4-BE49-F238E27FC236}">
                <a16:creationId xmlns:a16="http://schemas.microsoft.com/office/drawing/2014/main" id="{C3B1EADB-9C7E-46B3-BDE7-0C74A7A4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45" y="2828451"/>
            <a:ext cx="898250" cy="8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emojis de telefono movil">
            <a:extLst>
              <a:ext uri="{FF2B5EF4-FFF2-40B4-BE49-F238E27FC236}">
                <a16:creationId xmlns:a16="http://schemas.microsoft.com/office/drawing/2014/main" id="{144BBC7A-C059-4B64-A4C6-42049EE8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69" y="4237002"/>
            <a:ext cx="856615" cy="8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🧹 Escoba Emoji">
            <a:extLst>
              <a:ext uri="{FF2B5EF4-FFF2-40B4-BE49-F238E27FC236}">
                <a16:creationId xmlns:a16="http://schemas.microsoft.com/office/drawing/2014/main" id="{FA25F1EC-8533-4036-8637-BE36225C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13" y="4997087"/>
            <a:ext cx="951800" cy="9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l chef tailandés que ha creado un menú explicado con emojis - Nobbot">
            <a:extLst>
              <a:ext uri="{FF2B5EF4-FFF2-40B4-BE49-F238E27FC236}">
                <a16:creationId xmlns:a16="http://schemas.microsoft.com/office/drawing/2014/main" id="{A5426066-05EF-4E10-9B5B-2D401B6C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016" y="4572586"/>
            <a:ext cx="1013555" cy="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AEEF7-ABCC-410F-98B3-9F9899F4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¿Por qué es importante mantener mi rutina de estudiante?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223BE1-7FCC-4C6E-A0DF-4FD050FF5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562600" cy="42519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El rol de estudiante es parte de la rutina que se da todos los años, donde durante 10 meses aprendemos diversos contenidos, para luego estar 2 meses de vacaciones…y así, año tras año. 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Si bien ahora no vamos liceo, </a:t>
            </a:r>
            <a:r>
              <a:rPr lang="es-ES" sz="2000" b="1" dirty="0">
                <a:solidFill>
                  <a:srgbClr val="222222"/>
                </a:solidFill>
                <a:latin typeface="Comic Sans MS" panose="030F0702030302020204" pitchFamily="66" charset="0"/>
              </a:rPr>
              <a:t>el teletrabajo o estudio a distancia </a:t>
            </a:r>
            <a:r>
              <a:rPr lang="es-ES" sz="2000" dirty="0">
                <a:solidFill>
                  <a:srgbClr val="222222"/>
                </a:solidFill>
                <a:latin typeface="Comic Sans MS" panose="030F0702030302020204" pitchFamily="66" charset="0"/>
              </a:rPr>
              <a:t>nos ayuda a no perder la rutina que tenemos para aprender y desarrollar actividades escolares.</a:t>
            </a:r>
            <a:endParaRPr lang="en-US" sz="2000" dirty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000" dirty="0">
                <a:latin typeface="Comic Sans MS" panose="030F0702030302020204" pitchFamily="66" charset="0"/>
              </a:rPr>
              <a:t>¡Nuestro cerebro necesita mantenerse activo!</a:t>
            </a:r>
          </a:p>
        </p:txBody>
      </p:sp>
      <p:pic>
        <p:nvPicPr>
          <p:cNvPr id="5" name="Picture 6" descr="👩‍🎓 Estudiante Mujer Emoji">
            <a:extLst>
              <a:ext uri="{FF2B5EF4-FFF2-40B4-BE49-F238E27FC236}">
                <a16:creationId xmlns:a16="http://schemas.microsoft.com/office/drawing/2014/main" id="{486853A6-128C-4237-BC56-2B4F0813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32" y="1929384"/>
            <a:ext cx="1451157" cy="145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👨‍🎓 Estudiante Hombre Emoji">
            <a:extLst>
              <a:ext uri="{FF2B5EF4-FFF2-40B4-BE49-F238E27FC236}">
                <a16:creationId xmlns:a16="http://schemas.microsoft.com/office/drawing/2014/main" id="{0641BA64-E376-4959-BFB1-0FCD42DB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58" y="1877133"/>
            <a:ext cx="1503408" cy="15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ym para el cerebro - Belelú | Nueva Mujer">
            <a:extLst>
              <a:ext uri="{FF2B5EF4-FFF2-40B4-BE49-F238E27FC236}">
                <a16:creationId xmlns:a16="http://schemas.microsoft.com/office/drawing/2014/main" id="{662418A2-794F-4C83-936C-E14141027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32" y="3867590"/>
            <a:ext cx="3470632" cy="23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9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65" name="Rectangle 5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Imagen que contiene cama, libro, mujer, puesto&#10;&#10;Descripción generada automáticamente">
            <a:extLst>
              <a:ext uri="{FF2B5EF4-FFF2-40B4-BE49-F238E27FC236}">
                <a16:creationId xmlns:a16="http://schemas.microsoft.com/office/drawing/2014/main" id="{891607B2-DF80-46D9-A2A9-2740067A4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r="-1" b="667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66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657225 w 10515600"/>
              <a:gd name="connsiteY1" fmla="*/ 0 h 5416094"/>
              <a:gd name="connsiteX2" fmla="*/ 1419606 w 10515600"/>
              <a:gd name="connsiteY2" fmla="*/ 0 h 5416094"/>
              <a:gd name="connsiteX3" fmla="*/ 2181987 w 10515600"/>
              <a:gd name="connsiteY3" fmla="*/ 0 h 5416094"/>
              <a:gd name="connsiteX4" fmla="*/ 3049524 w 10515600"/>
              <a:gd name="connsiteY4" fmla="*/ 0 h 5416094"/>
              <a:gd name="connsiteX5" fmla="*/ 3706749 w 10515600"/>
              <a:gd name="connsiteY5" fmla="*/ 0 h 5416094"/>
              <a:gd name="connsiteX6" fmla="*/ 4469130 w 10515600"/>
              <a:gd name="connsiteY6" fmla="*/ 0 h 5416094"/>
              <a:gd name="connsiteX7" fmla="*/ 5126355 w 10515600"/>
              <a:gd name="connsiteY7" fmla="*/ 0 h 5416094"/>
              <a:gd name="connsiteX8" fmla="*/ 5783580 w 10515600"/>
              <a:gd name="connsiteY8" fmla="*/ 0 h 5416094"/>
              <a:gd name="connsiteX9" fmla="*/ 6440805 w 10515600"/>
              <a:gd name="connsiteY9" fmla="*/ 0 h 5416094"/>
              <a:gd name="connsiteX10" fmla="*/ 6782562 w 10515600"/>
              <a:gd name="connsiteY10" fmla="*/ 0 h 5416094"/>
              <a:gd name="connsiteX11" fmla="*/ 7544943 w 10515600"/>
              <a:gd name="connsiteY11" fmla="*/ 0 h 5416094"/>
              <a:gd name="connsiteX12" fmla="*/ 7886700 w 10515600"/>
              <a:gd name="connsiteY12" fmla="*/ 0 h 5416094"/>
              <a:gd name="connsiteX13" fmla="*/ 8543925 w 10515600"/>
              <a:gd name="connsiteY13" fmla="*/ 0 h 5416094"/>
              <a:gd name="connsiteX14" fmla="*/ 9411462 w 10515600"/>
              <a:gd name="connsiteY14" fmla="*/ 0 h 5416094"/>
              <a:gd name="connsiteX15" fmla="*/ 10515600 w 10515600"/>
              <a:gd name="connsiteY15" fmla="*/ 0 h 5416094"/>
              <a:gd name="connsiteX16" fmla="*/ 10515600 w 10515600"/>
              <a:gd name="connsiteY16" fmla="*/ 731173 h 5416094"/>
              <a:gd name="connsiteX17" fmla="*/ 10515600 w 10515600"/>
              <a:gd name="connsiteY17" fmla="*/ 1299863 h 5416094"/>
              <a:gd name="connsiteX18" fmla="*/ 10515600 w 10515600"/>
              <a:gd name="connsiteY18" fmla="*/ 1868552 h 5416094"/>
              <a:gd name="connsiteX19" fmla="*/ 10515600 w 10515600"/>
              <a:gd name="connsiteY19" fmla="*/ 2545564 h 5416094"/>
              <a:gd name="connsiteX20" fmla="*/ 10515600 w 10515600"/>
              <a:gd name="connsiteY20" fmla="*/ 3222576 h 5416094"/>
              <a:gd name="connsiteX21" fmla="*/ 10515600 w 10515600"/>
              <a:gd name="connsiteY21" fmla="*/ 3845427 h 5416094"/>
              <a:gd name="connsiteX22" fmla="*/ 10515600 w 10515600"/>
              <a:gd name="connsiteY22" fmla="*/ 4630760 h 5416094"/>
              <a:gd name="connsiteX23" fmla="*/ 10515600 w 10515600"/>
              <a:gd name="connsiteY23" fmla="*/ 5416094 h 5416094"/>
              <a:gd name="connsiteX24" fmla="*/ 9648063 w 10515600"/>
              <a:gd name="connsiteY24" fmla="*/ 5416094 h 5416094"/>
              <a:gd name="connsiteX25" fmla="*/ 8885682 w 10515600"/>
              <a:gd name="connsiteY25" fmla="*/ 5416094 h 5416094"/>
              <a:gd name="connsiteX26" fmla="*/ 8543925 w 10515600"/>
              <a:gd name="connsiteY26" fmla="*/ 5416094 h 5416094"/>
              <a:gd name="connsiteX27" fmla="*/ 7676388 w 10515600"/>
              <a:gd name="connsiteY27" fmla="*/ 5416094 h 5416094"/>
              <a:gd name="connsiteX28" fmla="*/ 7124319 w 10515600"/>
              <a:gd name="connsiteY28" fmla="*/ 5416094 h 5416094"/>
              <a:gd name="connsiteX29" fmla="*/ 6361938 w 10515600"/>
              <a:gd name="connsiteY29" fmla="*/ 5416094 h 5416094"/>
              <a:gd name="connsiteX30" fmla="*/ 6020181 w 10515600"/>
              <a:gd name="connsiteY30" fmla="*/ 5416094 h 5416094"/>
              <a:gd name="connsiteX31" fmla="*/ 5152644 w 10515600"/>
              <a:gd name="connsiteY31" fmla="*/ 5416094 h 5416094"/>
              <a:gd name="connsiteX32" fmla="*/ 4600575 w 10515600"/>
              <a:gd name="connsiteY32" fmla="*/ 5416094 h 5416094"/>
              <a:gd name="connsiteX33" fmla="*/ 3943350 w 10515600"/>
              <a:gd name="connsiteY33" fmla="*/ 5416094 h 5416094"/>
              <a:gd name="connsiteX34" fmla="*/ 3496437 w 10515600"/>
              <a:gd name="connsiteY34" fmla="*/ 5416094 h 5416094"/>
              <a:gd name="connsiteX35" fmla="*/ 2734056 w 10515600"/>
              <a:gd name="connsiteY35" fmla="*/ 5416094 h 5416094"/>
              <a:gd name="connsiteX36" fmla="*/ 1866519 w 10515600"/>
              <a:gd name="connsiteY36" fmla="*/ 5416094 h 5416094"/>
              <a:gd name="connsiteX37" fmla="*/ 1314450 w 10515600"/>
              <a:gd name="connsiteY37" fmla="*/ 5416094 h 5416094"/>
              <a:gd name="connsiteX38" fmla="*/ 0 w 10515600"/>
              <a:gd name="connsiteY38" fmla="*/ 5416094 h 5416094"/>
              <a:gd name="connsiteX39" fmla="*/ 0 w 10515600"/>
              <a:gd name="connsiteY39" fmla="*/ 4739082 h 5416094"/>
              <a:gd name="connsiteX40" fmla="*/ 0 w 10515600"/>
              <a:gd name="connsiteY40" fmla="*/ 4062071 h 5416094"/>
              <a:gd name="connsiteX41" fmla="*/ 0 w 10515600"/>
              <a:gd name="connsiteY41" fmla="*/ 3330898 h 5416094"/>
              <a:gd name="connsiteX42" fmla="*/ 0 w 10515600"/>
              <a:gd name="connsiteY42" fmla="*/ 2653886 h 5416094"/>
              <a:gd name="connsiteX43" fmla="*/ 0 w 10515600"/>
              <a:gd name="connsiteY43" fmla="*/ 1922713 h 5416094"/>
              <a:gd name="connsiteX44" fmla="*/ 0 w 10515600"/>
              <a:gd name="connsiteY44" fmla="*/ 1191541 h 5416094"/>
              <a:gd name="connsiteX45" fmla="*/ 0 w 10515600"/>
              <a:gd name="connsiteY45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15600" h="5416094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97934" y="171001"/>
                  <a:pt x="10537777" y="498242"/>
                  <a:pt x="10515600" y="731173"/>
                </a:cubicBezTo>
                <a:cubicBezTo>
                  <a:pt x="10493423" y="964104"/>
                  <a:pt x="10516932" y="1174374"/>
                  <a:pt x="10515600" y="1299863"/>
                </a:cubicBezTo>
                <a:cubicBezTo>
                  <a:pt x="10514269" y="1425352"/>
                  <a:pt x="10522086" y="1677469"/>
                  <a:pt x="10515600" y="1868552"/>
                </a:cubicBezTo>
                <a:cubicBezTo>
                  <a:pt x="10509114" y="2059635"/>
                  <a:pt x="10499452" y="2266556"/>
                  <a:pt x="10515600" y="2545564"/>
                </a:cubicBezTo>
                <a:cubicBezTo>
                  <a:pt x="10531748" y="2824572"/>
                  <a:pt x="10506359" y="3046060"/>
                  <a:pt x="10515600" y="3222576"/>
                </a:cubicBezTo>
                <a:cubicBezTo>
                  <a:pt x="10524841" y="3399092"/>
                  <a:pt x="10507180" y="3536552"/>
                  <a:pt x="10515600" y="3845427"/>
                </a:cubicBezTo>
                <a:cubicBezTo>
                  <a:pt x="10524020" y="4154302"/>
                  <a:pt x="10505750" y="4362578"/>
                  <a:pt x="10515600" y="4630760"/>
                </a:cubicBezTo>
                <a:cubicBezTo>
                  <a:pt x="10525450" y="4898942"/>
                  <a:pt x="10492122" y="5233505"/>
                  <a:pt x="10515600" y="5416094"/>
                </a:cubicBezTo>
                <a:cubicBezTo>
                  <a:pt x="10321022" y="5373763"/>
                  <a:pt x="9841056" y="5373781"/>
                  <a:pt x="9648063" y="5416094"/>
                </a:cubicBezTo>
                <a:cubicBezTo>
                  <a:pt x="9455070" y="5458407"/>
                  <a:pt x="9225135" y="5428993"/>
                  <a:pt x="8885682" y="5416094"/>
                </a:cubicBezTo>
                <a:cubicBezTo>
                  <a:pt x="8546229" y="5403195"/>
                  <a:pt x="8660252" y="5403063"/>
                  <a:pt x="8543925" y="5416094"/>
                </a:cubicBezTo>
                <a:cubicBezTo>
                  <a:pt x="8427598" y="5429125"/>
                  <a:pt x="8066747" y="5419630"/>
                  <a:pt x="7676388" y="5416094"/>
                </a:cubicBezTo>
                <a:cubicBezTo>
                  <a:pt x="7286029" y="5412558"/>
                  <a:pt x="7286084" y="5427534"/>
                  <a:pt x="7124319" y="5416094"/>
                </a:cubicBezTo>
                <a:cubicBezTo>
                  <a:pt x="6962554" y="5404654"/>
                  <a:pt x="6638960" y="5390930"/>
                  <a:pt x="6361938" y="5416094"/>
                </a:cubicBezTo>
                <a:cubicBezTo>
                  <a:pt x="6084916" y="5441258"/>
                  <a:pt x="6131919" y="5418087"/>
                  <a:pt x="6020181" y="5416094"/>
                </a:cubicBezTo>
                <a:cubicBezTo>
                  <a:pt x="5908443" y="5414101"/>
                  <a:pt x="5558871" y="5407232"/>
                  <a:pt x="5152644" y="5416094"/>
                </a:cubicBezTo>
                <a:cubicBezTo>
                  <a:pt x="4746417" y="5424956"/>
                  <a:pt x="4798774" y="5402919"/>
                  <a:pt x="4600575" y="5416094"/>
                </a:cubicBezTo>
                <a:cubicBezTo>
                  <a:pt x="4402376" y="5429269"/>
                  <a:pt x="4180360" y="5402655"/>
                  <a:pt x="3943350" y="5416094"/>
                </a:cubicBezTo>
                <a:cubicBezTo>
                  <a:pt x="3706340" y="5429533"/>
                  <a:pt x="3658445" y="5419171"/>
                  <a:pt x="3496437" y="5416094"/>
                </a:cubicBezTo>
                <a:cubicBezTo>
                  <a:pt x="3334429" y="5413017"/>
                  <a:pt x="3010124" y="5399344"/>
                  <a:pt x="2734056" y="5416094"/>
                </a:cubicBezTo>
                <a:cubicBezTo>
                  <a:pt x="2457988" y="5432844"/>
                  <a:pt x="2236739" y="5427521"/>
                  <a:pt x="1866519" y="5416094"/>
                </a:cubicBezTo>
                <a:cubicBezTo>
                  <a:pt x="1496299" y="5404667"/>
                  <a:pt x="1510850" y="5404957"/>
                  <a:pt x="1314450" y="5416094"/>
                </a:cubicBezTo>
                <a:cubicBezTo>
                  <a:pt x="1118050" y="5427231"/>
                  <a:pt x="570195" y="5429560"/>
                  <a:pt x="0" y="5416094"/>
                </a:cubicBezTo>
                <a:cubicBezTo>
                  <a:pt x="-26608" y="5186086"/>
                  <a:pt x="-30817" y="5026509"/>
                  <a:pt x="0" y="4739082"/>
                </a:cubicBezTo>
                <a:cubicBezTo>
                  <a:pt x="30817" y="4451655"/>
                  <a:pt x="30406" y="4379302"/>
                  <a:pt x="0" y="4062071"/>
                </a:cubicBezTo>
                <a:cubicBezTo>
                  <a:pt x="-30406" y="3744840"/>
                  <a:pt x="16937" y="3655631"/>
                  <a:pt x="0" y="3330898"/>
                </a:cubicBezTo>
                <a:cubicBezTo>
                  <a:pt x="-16937" y="3006165"/>
                  <a:pt x="-2848" y="2928355"/>
                  <a:pt x="0" y="2653886"/>
                </a:cubicBezTo>
                <a:cubicBezTo>
                  <a:pt x="2848" y="2379417"/>
                  <a:pt x="-4508" y="2270960"/>
                  <a:pt x="0" y="1922713"/>
                </a:cubicBezTo>
                <a:cubicBezTo>
                  <a:pt x="4508" y="1574466"/>
                  <a:pt x="-7038" y="1405929"/>
                  <a:pt x="0" y="1191541"/>
                </a:cubicBezTo>
                <a:cubicBezTo>
                  <a:pt x="7038" y="977153"/>
                  <a:pt x="-53038" y="292447"/>
                  <a:pt x="0" y="0"/>
                </a:cubicBezTo>
                <a:close/>
              </a:path>
              <a:path w="10515600" h="5416094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gradFill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 w="5715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A10135-AA4E-494A-8883-8797EF1D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</a:t>
            </a:r>
            <a:r>
              <a:rPr lang="es-CL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</a:t>
            </a: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hacer para </a:t>
            </a:r>
            <a:r>
              <a:rPr lang="es-CL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</a:t>
            </a: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 </a:t>
            </a:r>
            <a:r>
              <a:rPr lang="es-UY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rutina</a:t>
            </a: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PR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</a:t>
            </a: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0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CC7F90-BCC9-4756-A1E0-52C7F080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6600" dirty="0"/>
              <a:t>¡Organiza tu día!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Imagen que contiene tabla, hecho de madera, sostener&#10;&#10;Descripción generada automáticamente">
            <a:extLst>
              <a:ext uri="{FF2B5EF4-FFF2-40B4-BE49-F238E27FC236}">
                <a16:creationId xmlns:a16="http://schemas.microsoft.com/office/drawing/2014/main" id="{843515F8-5D8F-4408-ACF5-5295B943A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942" r="735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C3D27070-3B5F-49AE-94E3-1C7CC4478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075151"/>
              </p:ext>
            </p:extLst>
          </p:nvPr>
        </p:nvGraphicFramePr>
        <p:xfrm>
          <a:off x="145775" y="2607579"/>
          <a:ext cx="5645426" cy="405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16F1E8E-823D-4413-9ADF-72882D07E42F}"/>
              </a:ext>
            </a:extLst>
          </p:cNvPr>
          <p:cNvSpPr txBox="1"/>
          <p:nvPr/>
        </p:nvSpPr>
        <p:spPr>
          <a:xfrm>
            <a:off x="10707299" y="6657945"/>
            <a:ext cx="14847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 dirty="0">
                <a:solidFill>
                  <a:srgbClr val="FFFFFF"/>
                </a:solidFill>
                <a:hlinkClick r:id="rId3" tooltip="http://flickr.com/photos/david55king/21679399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 dirty="0">
                <a:solidFill>
                  <a:srgbClr val="FFFFFF"/>
                </a:solidFill>
              </a:rPr>
              <a:t> de Autor desconocido está bajo licencia </a:t>
            </a:r>
            <a:r>
              <a:rPr lang="es-CL" sz="700" dirty="0">
                <a:solidFill>
                  <a:srgbClr val="FFFFFF"/>
                </a:solidFill>
                <a:hlinkClick r:id="rId9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56F98C-6385-44E4-B247-6019ABDE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6505"/>
            <a:ext cx="5928852" cy="1193715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s-CL" sz="4100" dirty="0"/>
              <a:t>¿Cómo tener el área de estudio ideal?</a:t>
            </a: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1F1B908E-408E-40D1-856F-02FC9EE11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2872899"/>
            <a:ext cx="4848371" cy="3764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Procura que </a:t>
            </a: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área esté </a:t>
            </a:r>
            <a:r>
              <a:rPr lang="es-419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despejada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limpia, y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cuente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iluminación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diurna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Elimina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los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distractores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deja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solo lo que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necesitas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para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atender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clase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prueba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Intenta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mantener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atención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por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lapsos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de máximo 15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minutos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Establece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pausas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descansos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apropiados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Evita los lugares con una temperatura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inadecuada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con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demasiado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ruido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ambiental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¡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podrías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distraerte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18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Imagen que contiene persona, interior, computer, tabla&#10;&#10;Descripción generada automáticamente">
            <a:extLst>
              <a:ext uri="{FF2B5EF4-FFF2-40B4-BE49-F238E27FC236}">
                <a16:creationId xmlns:a16="http://schemas.microsoft.com/office/drawing/2014/main" id="{02567198-0B99-4713-9EDB-29E51D74A6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r="2217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974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0303A6-9F36-4EBA-874D-C3AD02AA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6894576" cy="178453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4500" dirty="0"/>
              <a:t>¡Estudiar con anticipación es la clave!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1A7BB"/>
          </a:solidFill>
          <a:ln w="38100" cap="rnd">
            <a:solidFill>
              <a:srgbClr val="81A7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A1038-F4DC-4555-A386-F9A319C33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54" y="2887186"/>
            <a:ext cx="6687785" cy="44227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Ordena tus materias: si tienes una prueba un día viernes, comienza a estudiar desde la semana anterior a tu prueba.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Dale unos 15 minutos diarios a leer y repasar la materia, usando destacadores de color o bien anotaciones al borde para recordar algo que te sea importante.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estudias todos los días al menos 15 minutos, asimilarás los contenidos de mejor manera y evitarás olvidarlos.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 hay algo que no logras comprender mientras estudias, ¡hazle una marca para que luego se lo consultes a tu profesor a la próxima clase!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CL" sz="2000" dirty="0">
              <a:latin typeface="Comic Sans MS" panose="030F0702030302020204" pitchFamily="66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6838E221-4810-47A1-896C-960F3D2F2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7" r="41457" b="-1"/>
          <a:stretch/>
        </p:blipFill>
        <p:spPr>
          <a:xfrm>
            <a:off x="8138351" y="10"/>
            <a:ext cx="4050601" cy="6857990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320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C0CA782-AB73-49F5-9648-DFCA2C2A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" y="457200"/>
            <a:ext cx="4182090" cy="2219739"/>
          </a:xfrm>
        </p:spPr>
        <p:txBody>
          <a:bodyPr/>
          <a:lstStyle/>
          <a:p>
            <a:pPr algn="ctr"/>
            <a:r>
              <a:rPr lang="es-CL" dirty="0"/>
              <a:t>¡ Pausa activa !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2DBA071-FB65-441E-A9FE-41A9534D3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2" y="2790601"/>
            <a:ext cx="3116019" cy="3116019"/>
          </a:xfr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B5D2097-978B-4434-9D8B-9657C69D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3705" y="1219690"/>
            <a:ext cx="4873807" cy="4686929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L" sz="1600" dirty="0">
                <a:latin typeface="Comic Sans MS" panose="030F0702030302020204" pitchFamily="66" charset="0"/>
              </a:rPr>
              <a:t>Duerme al menos ocho horas diarias, corridas y sin interrupciones.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L" sz="1600" dirty="0">
                <a:latin typeface="Comic Sans MS" panose="030F0702030302020204" pitchFamily="66" charset="0"/>
              </a:rPr>
              <a:t>Procura alejar el celular antes de ir a dormir.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L" sz="1600" dirty="0">
                <a:latin typeface="Comic Sans MS" panose="030F0702030302020204" pitchFamily="66" charset="0"/>
              </a:rPr>
              <a:t>Calcula que por cada hora estudiada, dejar 10 minutos de descanso entre cada materia.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L" sz="1600" dirty="0">
                <a:latin typeface="Comic Sans MS" panose="030F0702030302020204" pitchFamily="66" charset="0"/>
              </a:rPr>
              <a:t>Tu cerebro necesita tanto descansar como de sentirse estimulado, ¡estás en constante desarrollo!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CL" sz="1600" dirty="0">
                <a:latin typeface="Comic Sans MS" panose="030F0702030302020204" pitchFamily="66" charset="0"/>
              </a:rPr>
              <a:t>Distribuye tu tiempo para que puedas descansar apropiadamente, estudiar y hacer tus quehaceres y/o responsabilidades a diario.</a:t>
            </a:r>
          </a:p>
        </p:txBody>
      </p:sp>
    </p:spTree>
    <p:extLst>
      <p:ext uri="{BB962C8B-B14F-4D97-AF65-F5344CB8AC3E}">
        <p14:creationId xmlns:p14="http://schemas.microsoft.com/office/powerpoint/2010/main" val="247859471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2440"/>
      </a:dk2>
      <a:lt2>
        <a:srgbClr val="E8E4E2"/>
      </a:lt2>
      <a:accent1>
        <a:srgbClr val="81A7BB"/>
      </a:accent1>
      <a:accent2>
        <a:srgbClr val="7F8DBA"/>
      </a:accent2>
      <a:accent3>
        <a:srgbClr val="9F96C6"/>
      </a:accent3>
      <a:accent4>
        <a:srgbClr val="A27FBA"/>
      </a:accent4>
      <a:accent5>
        <a:srgbClr val="C492C3"/>
      </a:accent5>
      <a:accent6>
        <a:srgbClr val="BA7FA0"/>
      </a:accent6>
      <a:hlink>
        <a:srgbClr val="A7775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596</Words>
  <Application>Microsoft Office PowerPoint</Application>
  <PresentationFormat>Panorámica</PresentationFormat>
  <Paragraphs>208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Courier New</vt:lpstr>
      <vt:lpstr>Modern Love</vt:lpstr>
      <vt:lpstr>The Hand</vt:lpstr>
      <vt:lpstr>Wingdings</vt:lpstr>
      <vt:lpstr>SketchyVTI</vt:lpstr>
      <vt:lpstr>Tips y hábitos de estudio eficientes</vt:lpstr>
      <vt:lpstr>¿Qué es un hábito?</vt:lpstr>
      <vt:lpstr>¿Por qué es importante?</vt:lpstr>
      <vt:lpstr>¿Por qué es importante mantener mi rutina de estudiante?</vt:lpstr>
      <vt:lpstr>¿Qué puedo hacer para mantener mi rutina de estudiante?</vt:lpstr>
      <vt:lpstr>¡Organiza tu día!</vt:lpstr>
      <vt:lpstr>¿Cómo tener el área de estudio ideal?</vt:lpstr>
      <vt:lpstr>¡Estudiar con anticipación es la clave!</vt:lpstr>
      <vt:lpstr>¡ Pausa activa !</vt:lpstr>
      <vt:lpstr>Actitud ante la 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y hábitos de estudio eficientes</dc:title>
  <dc:creator>María Paz Jhonson Fuentes</dc:creator>
  <cp:lastModifiedBy>María Paz Jhonson Fuentes</cp:lastModifiedBy>
  <cp:revision>1</cp:revision>
  <dcterms:created xsi:type="dcterms:W3CDTF">2020-08-25T04:41:30Z</dcterms:created>
  <dcterms:modified xsi:type="dcterms:W3CDTF">2020-08-25T04:43:04Z</dcterms:modified>
</cp:coreProperties>
</file>